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lay"/>
      <p:regular r:id="rId31"/>
      <p:bold r:id="rId32"/>
    </p:embeddedFon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hOgjT1PXI7MO2Z7rDN2Yd52ydB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homa-regular.fntdata"/><Relationship Id="rId10" Type="http://schemas.openxmlformats.org/officeDocument/2006/relationships/slide" Target="slides/slide5.xml"/><Relationship Id="rId32" Type="http://schemas.openxmlformats.org/officeDocument/2006/relationships/font" Target="fonts/Play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Tahom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c4983cfac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c4983cfac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32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9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31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purple dots&#10;&#10;Description automatically generated" id="89" name="Google Shape;89;p1"/>
          <p:cNvPicPr preferRelativeResize="0"/>
          <p:nvPr/>
        </p:nvPicPr>
        <p:blipFill rotWithShape="1">
          <a:blip r:embed="rId3">
            <a:alphaModFix/>
          </a:blip>
          <a:srcRect b="0" l="5200" r="0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477981" y="1122362"/>
            <a:ext cx="8366216" cy="4909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</a:pPr>
            <a:r>
              <a:rPr b="1" lang="en-US" sz="3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Trapping Rainwater  Problem</a:t>
            </a:r>
            <a:br>
              <a:rPr b="1" lang="en-US" sz="3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b="1" lang="en-US" sz="3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b="1" lang="en-US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Session No.: 07</a:t>
            </a:r>
            <a:b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Course Name: Advanced Algorithmic Problem Solving</a:t>
            </a:r>
            <a:b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Course Code: </a:t>
            </a:r>
            <a:r>
              <a:rPr b="1" i="0" lang="en-US" sz="1800" u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R1UC601B </a:t>
            </a:r>
            <a:r>
              <a:rPr b="0" i="0" lang="en-US" sz="1800" u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br>
              <a:rPr b="0" i="0" lang="en-US" sz="1800" u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Instructor Name: Dr. Jitendra</a:t>
            </a:r>
            <a:b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Duration: 50 mins</a:t>
            </a:r>
            <a:b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Date of Conduction of Class: 20 Feb 2026</a:t>
            </a:r>
            <a:endParaRPr b="1" sz="4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8565" y="176753"/>
            <a:ext cx="1190469" cy="119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66" y="208906"/>
            <a:ext cx="3015084" cy="83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19" name="Google Shape;219;p10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25" name="Google Shape;22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26" name="Google Shape;2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/>
          <p:nvPr/>
        </p:nvSpPr>
        <p:spPr>
          <a:xfrm>
            <a:off x="427703" y="1066476"/>
            <a:ext cx="1165122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[Naive Approach / Brute Force Approach]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Trapping Water Problem (LO-1)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left and right max for each index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Traverse every array element and find the highest bars on the left and right sides.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the smaller of two heights.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difference between the smaller height and the height of the current element is the amount of water that can be stored in this array element.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11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35" name="Google Shape;235;p11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41" name="Google Shape;24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/>
        </p:nvSpPr>
        <p:spPr>
          <a:xfrm>
            <a:off x="265474" y="1066476"/>
            <a:ext cx="719720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to return the maximum water that can be stored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maxWater(vector&lt;int&gt;&amp; arr)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res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for (int i = 1; i &lt; arr.size() - 1; i++)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int left = arr[i];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for (int j = 0; j &lt; i; j++)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	left = max(left, arr[j]);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int right = arr[i];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for (int j = i + 1; j &lt; arr.size(); j++)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	right = max(right, arr[j]);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res += (min(left, right) - arr[i]);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res;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5" name="Google Shape;245;p11"/>
          <p:cNvSpPr txBox="1"/>
          <p:nvPr/>
        </p:nvSpPr>
        <p:spPr>
          <a:xfrm>
            <a:off x="7005483" y="1386347"/>
            <a:ext cx="520096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main()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vector&lt;int&gt; arr = { 4, 3, 1, 0, 6 };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cout &lt;&lt; maxWater(arr);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8318089" y="5159904"/>
            <a:ext cx="37750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O(n^2)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Auxiliary Space: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O(1)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12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53" name="Google Shape;253;p12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59" name="Google Shape;25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Better Approach</a:t>
            </a:r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477034" y="1255193"/>
            <a:ext cx="1157239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previous approach, for every element we needed to calculate the highest element on the left and on the right. So, to reduce the time complexity: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every element we first calculate and store the highest bar on the left and on the right (say stored in arrays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left[]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right[]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iterate the array and use the calculated values to find the amount of water stored in this index, which is the same as (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min(left[i], right[i]) – arr[i]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/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5">
            <a:alphaModFix/>
          </a:blip>
          <a:srcRect b="40927" l="23046" r="40489" t="22580"/>
          <a:stretch/>
        </p:blipFill>
        <p:spPr>
          <a:xfrm>
            <a:off x="1000141" y="3194185"/>
            <a:ext cx="4589498" cy="258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6">
            <a:alphaModFix/>
          </a:blip>
          <a:srcRect b="42035" l="22531" r="40515" t="23085"/>
          <a:stretch/>
        </p:blipFill>
        <p:spPr>
          <a:xfrm>
            <a:off x="6263233" y="3194184"/>
            <a:ext cx="4866119" cy="258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72" name="Google Shape;272;p13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Better Approach</a:t>
            </a: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5">
            <a:alphaModFix/>
          </a:blip>
          <a:srcRect b="40826" l="22871" r="32354" t="22278"/>
          <a:stretch/>
        </p:blipFill>
        <p:spPr>
          <a:xfrm>
            <a:off x="495071" y="1331916"/>
            <a:ext cx="4623493" cy="21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6">
            <a:alphaModFix/>
          </a:blip>
          <a:srcRect b="41027" l="22305" r="32354" t="22278"/>
          <a:stretch/>
        </p:blipFill>
        <p:spPr>
          <a:xfrm>
            <a:off x="495071" y="3791024"/>
            <a:ext cx="4623493" cy="210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7">
            <a:alphaModFix/>
          </a:blip>
          <a:srcRect b="41230" l="23098" r="32581" t="22479"/>
          <a:stretch/>
        </p:blipFill>
        <p:spPr>
          <a:xfrm>
            <a:off x="5841353" y="1331915"/>
            <a:ext cx="4718492" cy="217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3"/>
          <p:cNvPicPr preferRelativeResize="0"/>
          <p:nvPr/>
        </p:nvPicPr>
        <p:blipFill rotWithShape="1">
          <a:blip r:embed="rId8">
            <a:alphaModFix/>
          </a:blip>
          <a:srcRect b="41431" l="22645" r="32581" t="22480"/>
          <a:stretch/>
        </p:blipFill>
        <p:spPr>
          <a:xfrm>
            <a:off x="5841353" y="3791024"/>
            <a:ext cx="4718492" cy="213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98" name="Google Shape;2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99" name="Google Shape;2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Better Approach</a:t>
            </a:r>
            <a:endParaRPr/>
          </a:p>
        </p:txBody>
      </p:sp>
      <p:pic>
        <p:nvPicPr>
          <p:cNvPr id="302" name="Google Shape;302;p14"/>
          <p:cNvPicPr preferRelativeResize="0"/>
          <p:nvPr/>
        </p:nvPicPr>
        <p:blipFill rotWithShape="1">
          <a:blip r:embed="rId5">
            <a:alphaModFix/>
          </a:blip>
          <a:srcRect b="40424" l="22645" r="32467" t="22682"/>
          <a:stretch/>
        </p:blipFill>
        <p:spPr>
          <a:xfrm>
            <a:off x="6423049" y="1371486"/>
            <a:ext cx="5527336" cy="25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4"/>
          <p:cNvSpPr txBox="1"/>
          <p:nvPr/>
        </p:nvSpPr>
        <p:spPr>
          <a:xfrm>
            <a:off x="191346" y="971129"/>
            <a:ext cx="7418822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maxWater(vector&lt;int&gt;&amp; arr)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int n = arr.size();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vector&lt;int&gt; left(n);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vector&lt;int&gt; right(n);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int res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left[0] = arr[0];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for (int i = 1; i &lt; n; i++)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	    left[i] = max(left[i - 1], arr[i]);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right[n - 1] = arr[n - 1];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for (int i = n - 2; i &gt;= 0; i--)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right[i] = max(right[i + 1], arr[i]);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for (int i = 1; i &lt; n - 1;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int minOf2 = min(left[i - 1], right[i + 1]);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	    if (minOf2 &gt; arr[i])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res += minOf2 - arr[i];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	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res;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8318089" y="5159904"/>
            <a:ext cx="37750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O(n)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Auxiliary Space: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311" name="Google Shape;31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Optimized Approach</a:t>
            </a:r>
            <a:endParaRPr/>
          </a:p>
        </p:txBody>
      </p:sp>
      <p:sp>
        <p:nvSpPr>
          <p:cNvPr id="315" name="Google Shape;315;p15"/>
          <p:cNvSpPr txBox="1"/>
          <p:nvPr/>
        </p:nvSpPr>
        <p:spPr>
          <a:xfrm>
            <a:off x="477034" y="1048713"/>
            <a:ext cx="115723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Pointer approach is mainly based on the following facts: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consider a subarray arr[left…right], we can decide the amount of water either for arr[left] or arr[right] if we know the left max (max element in arr[0…left-1]) and right max (max element in arr[right+1…n-1].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left max is less than the right max, then we can decide for arr[left]. Else we can decide for arr[right]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decide for arr[left], then the amount of water would be left max – arr[left] and if we decide for arr[right], then the amount of water would be right max – arr[right].</a:t>
            </a:r>
            <a:endParaRPr/>
          </a:p>
        </p:txBody>
      </p:sp>
      <p:pic>
        <p:nvPicPr>
          <p:cNvPr id="316" name="Google Shape;316;p15"/>
          <p:cNvPicPr preferRelativeResize="0"/>
          <p:nvPr/>
        </p:nvPicPr>
        <p:blipFill rotWithShape="1">
          <a:blip r:embed="rId5">
            <a:alphaModFix/>
          </a:blip>
          <a:srcRect b="40523" l="23011" r="31421" t="23992"/>
          <a:stretch/>
        </p:blipFill>
        <p:spPr>
          <a:xfrm>
            <a:off x="477034" y="3603257"/>
            <a:ext cx="5918229" cy="259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6">
            <a:alphaModFix/>
          </a:blip>
          <a:srcRect b="40423" l="22418" r="34282" t="24093"/>
          <a:stretch/>
        </p:blipFill>
        <p:spPr>
          <a:xfrm>
            <a:off x="6636774" y="3603258"/>
            <a:ext cx="5260344" cy="259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16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324" name="Google Shape;324;p16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330" name="Google Shape;33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31" name="Google Shape;3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6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Optimized Approach</a:t>
            </a:r>
            <a:endParaRPr/>
          </a:p>
        </p:txBody>
      </p:sp>
      <p:pic>
        <p:nvPicPr>
          <p:cNvPr id="333" name="Google Shape;3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142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Next-permutation-1.webp" id="334" name="Google Shape;334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6"/>
          <p:cNvPicPr preferRelativeResize="0"/>
          <p:nvPr/>
        </p:nvPicPr>
        <p:blipFill rotWithShape="1">
          <a:blip r:embed="rId5">
            <a:alphaModFix/>
          </a:blip>
          <a:srcRect b="40523" l="23046" r="32328" t="23588"/>
          <a:stretch/>
        </p:blipFill>
        <p:spPr>
          <a:xfrm>
            <a:off x="460375" y="1209367"/>
            <a:ext cx="4200115" cy="18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6"/>
          <p:cNvPicPr preferRelativeResize="0"/>
          <p:nvPr/>
        </p:nvPicPr>
        <p:blipFill rotWithShape="1">
          <a:blip r:embed="rId6">
            <a:alphaModFix/>
          </a:blip>
          <a:srcRect b="40020" l="22825" r="32808" t="24093"/>
          <a:stretch/>
        </p:blipFill>
        <p:spPr>
          <a:xfrm>
            <a:off x="460375" y="3244645"/>
            <a:ext cx="4200115" cy="191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6"/>
          <p:cNvPicPr preferRelativeResize="0"/>
          <p:nvPr/>
        </p:nvPicPr>
        <p:blipFill rotWithShape="1">
          <a:blip r:embed="rId7">
            <a:alphaModFix/>
          </a:blip>
          <a:srcRect b="40422" l="22826" r="32015" t="23690"/>
          <a:stretch/>
        </p:blipFill>
        <p:spPr>
          <a:xfrm>
            <a:off x="4964425" y="1176354"/>
            <a:ext cx="4327059" cy="193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 rotWithShape="1">
          <a:blip r:embed="rId8">
            <a:alphaModFix/>
          </a:blip>
          <a:srcRect b="40019" l="22757" r="34395" t="23488"/>
          <a:stretch/>
        </p:blipFill>
        <p:spPr>
          <a:xfrm>
            <a:off x="4964425" y="3197059"/>
            <a:ext cx="4327059" cy="195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/>
          <p:cNvPicPr preferRelativeResize="0"/>
          <p:nvPr/>
        </p:nvPicPr>
        <p:blipFill rotWithShape="1">
          <a:blip r:embed="rId9">
            <a:alphaModFix/>
          </a:blip>
          <a:srcRect b="44254" l="22826" r="36548" t="23286"/>
          <a:stretch/>
        </p:blipFill>
        <p:spPr>
          <a:xfrm>
            <a:off x="8229599" y="4836455"/>
            <a:ext cx="3815355" cy="171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17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346" name="Google Shape;346;p17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352" name="Google Shape;35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53" name="Google Shape;3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7"/>
          <p:cNvSpPr txBox="1"/>
          <p:nvPr/>
        </p:nvSpPr>
        <p:spPr>
          <a:xfrm>
            <a:off x="1049311" y="1777588"/>
            <a:ext cx="1004341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Statement: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array, find trapping water units with Time Complexity O(n).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arr[] = [3, 0, 2, 0, 4]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trap 0 + 3 + 1 + 3 + 0 = 7 units.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2082800" y="976321"/>
            <a:ext cx="8153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Activity 2 (Pen Paper): Coding Problem</a:t>
            </a:r>
            <a:endParaRPr/>
          </a:p>
        </p:txBody>
      </p:sp>
      <p:pic>
        <p:nvPicPr>
          <p:cNvPr id="356" name="Google Shape;3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363" name="Google Shape;363;p18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369" name="Google Shape;36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70" name="Google Shape;3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 txBox="1"/>
          <p:nvPr>
            <p:ph type="title"/>
          </p:nvPr>
        </p:nvSpPr>
        <p:spPr>
          <a:xfrm>
            <a:off x="4318001" y="38002"/>
            <a:ext cx="596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Concept and Definition for (LO-2) Optimized Approach</a:t>
            </a:r>
            <a:endParaRPr/>
          </a:p>
        </p:txBody>
      </p:sp>
      <p:sp>
        <p:nvSpPr>
          <p:cNvPr id="372" name="Google Shape;372;p18"/>
          <p:cNvSpPr txBox="1"/>
          <p:nvPr/>
        </p:nvSpPr>
        <p:spPr>
          <a:xfrm>
            <a:off x="223058" y="751204"/>
            <a:ext cx="5848355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maxWater(vector&lt;int&gt; &amp;arr)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left 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right = arr.size() - 2;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lMax = arr[left - 1];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rMax = arr[right + 1];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res =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(left &lt;= right)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	if (rMax &lt;= lMax)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res += max(0, rMax - arr[right]);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rMax = max(rMax, arr[right]);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right -=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res += max(0, lMax - arr[left]);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lMax = max(lMax, arr[left]);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left += 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res;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373" name="Google Shape;3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142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8"/>
          <p:cNvSpPr/>
          <p:nvPr/>
        </p:nvSpPr>
        <p:spPr>
          <a:xfrm>
            <a:off x="7846141" y="5283162"/>
            <a:ext cx="43212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Complexity: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O(n), where n is the size of the given array.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Auxiliary Space: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O(1)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6843252" y="1696065"/>
            <a:ext cx="519143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 main()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vector&lt;int&gt; arr = {2, 1, 5, 3, 1, 0, 4}; 	cout &lt;&lt; maxWater(arr) &lt;&lt; endl;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4983cfac9_0_7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g3c4983cfac9_0_7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382" name="Google Shape;382;g3c4983cfac9_0_7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3c4983cfac9_0_7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3c4983cfac9_0_7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3c4983cfac9_0_7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g3c4983cfac9_0_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387" name="Google Shape;387;g3c4983cfac9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88" name="Google Shape;388;g3c4983cfac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c4983cfac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14202"/>
            <a:ext cx="3795633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10671589" y="1051486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[1-mins]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822739" y="747644"/>
            <a:ext cx="1037319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Recap of Previous Topic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 Manipulation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 b="16734" l="27998" r="12831" t="23790"/>
          <a:stretch/>
        </p:blipFill>
        <p:spPr>
          <a:xfrm>
            <a:off x="471948" y="1892754"/>
            <a:ext cx="5419408" cy="306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6">
            <a:alphaModFix/>
          </a:blip>
          <a:srcRect b="21975" l="27998" r="13059" t="23588"/>
          <a:stretch/>
        </p:blipFill>
        <p:spPr>
          <a:xfrm>
            <a:off x="6009334" y="3155286"/>
            <a:ext cx="5710939" cy="296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395" name="Google Shape;39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396" name="Google Shape;3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9"/>
          <p:cNvSpPr txBox="1"/>
          <p:nvPr/>
        </p:nvSpPr>
        <p:spPr>
          <a:xfrm>
            <a:off x="3169170" y="820261"/>
            <a:ext cx="60935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Assessment: WooFlash Quiz</a:t>
            </a:r>
            <a:endParaRPr/>
          </a:p>
        </p:txBody>
      </p:sp>
      <p:pic>
        <p:nvPicPr>
          <p:cNvPr id="398" name="Google Shape;3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9"/>
          <p:cNvPicPr preferRelativeResize="0"/>
          <p:nvPr/>
        </p:nvPicPr>
        <p:blipFill rotWithShape="1">
          <a:blip r:embed="rId5">
            <a:alphaModFix/>
          </a:blip>
          <a:srcRect b="15323" l="29979" r="31649" t="40928"/>
          <a:stretch/>
        </p:blipFill>
        <p:spPr>
          <a:xfrm>
            <a:off x="2801481" y="1637072"/>
            <a:ext cx="7109435" cy="455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405" name="Google Shape;40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406" name="Google Shape;4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0"/>
          <p:cNvSpPr txBox="1"/>
          <p:nvPr/>
        </p:nvSpPr>
        <p:spPr>
          <a:xfrm>
            <a:off x="822739" y="821384"/>
            <a:ext cx="103731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Summary</a:t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10671589" y="1051486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[1-mins]</a:t>
            </a:r>
            <a:endParaRPr/>
          </a:p>
        </p:txBody>
      </p:sp>
      <p:pic>
        <p:nvPicPr>
          <p:cNvPr id="409" name="Google Shape;4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5">
            <a:alphaModFix/>
          </a:blip>
          <a:srcRect b="38912" l="27997" r="11699" t="24394"/>
          <a:stretch/>
        </p:blipFill>
        <p:spPr>
          <a:xfrm>
            <a:off x="564260" y="2132838"/>
            <a:ext cx="5836540" cy="199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0"/>
          <p:cNvPicPr preferRelativeResize="0"/>
          <p:nvPr/>
        </p:nvPicPr>
        <p:blipFill rotWithShape="1">
          <a:blip r:embed="rId6">
            <a:alphaModFix/>
          </a:blip>
          <a:srcRect b="15927" l="27999" r="10588" t="23991"/>
          <a:stretch/>
        </p:blipFill>
        <p:spPr>
          <a:xfrm>
            <a:off x="7049728" y="3620655"/>
            <a:ext cx="4920427" cy="270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/>
          <p:nvPr>
            <p:ph type="title"/>
          </p:nvPr>
        </p:nvSpPr>
        <p:spPr>
          <a:xfrm>
            <a:off x="3890330" y="483460"/>
            <a:ext cx="5017695" cy="1136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Learning Outcomes</a:t>
            </a:r>
            <a:endParaRPr/>
          </a:p>
        </p:txBody>
      </p:sp>
      <p:sp>
        <p:nvSpPr>
          <p:cNvPr id="417" name="Google Shape;41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418" name="Google Shape;4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419" name="Google Shape;4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1"/>
          <p:cNvSpPr txBox="1"/>
          <p:nvPr>
            <p:ph idx="1" type="body"/>
          </p:nvPr>
        </p:nvSpPr>
        <p:spPr>
          <a:xfrm>
            <a:off x="375532" y="1435255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Ensure attainment of LO’s in alignment to the learning activities: </a:t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>
            <a:off x="10671589" y="1065923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[2-mins]</a:t>
            </a:r>
            <a:endParaRPr/>
          </a:p>
        </p:txBody>
      </p:sp>
      <p:grpSp>
        <p:nvGrpSpPr>
          <p:cNvPr id="422" name="Google Shape;422;p21"/>
          <p:cNvGrpSpPr/>
          <p:nvPr/>
        </p:nvGrpSpPr>
        <p:grpSpPr>
          <a:xfrm>
            <a:off x="297092" y="2287442"/>
            <a:ext cx="10927829" cy="3686077"/>
            <a:chOff x="0" y="1663"/>
            <a:chExt cx="10927829" cy="3686077"/>
          </a:xfrm>
        </p:grpSpPr>
        <p:sp>
          <p:nvSpPr>
            <p:cNvPr id="423" name="Google Shape;423;p21"/>
            <p:cNvSpPr/>
            <p:nvPr/>
          </p:nvSpPr>
          <p:spPr>
            <a:xfrm>
              <a:off x="0" y="2226751"/>
              <a:ext cx="10927829" cy="1460989"/>
            </a:xfrm>
            <a:prstGeom prst="rect">
              <a:avLst/>
            </a:prstGeom>
            <a:solidFill>
              <a:srgbClr val="E97131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 txBox="1"/>
            <p:nvPr/>
          </p:nvSpPr>
          <p:spPr>
            <a:xfrm>
              <a:off x="0" y="2226751"/>
              <a:ext cx="10927829" cy="14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6025" lIns="256025" spcFirstLastPara="1" rIns="256025" wrap="square" tIns="256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 different approaches to solve this problem.</a:t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rot="10800000">
              <a:off x="0" y="1663"/>
              <a:ext cx="10927829" cy="2247002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18692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 txBox="1"/>
            <p:nvPr/>
          </p:nvSpPr>
          <p:spPr>
            <a:xfrm>
              <a:off x="0" y="1663"/>
              <a:ext cx="10927829" cy="1460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6025" lIns="256025" spcFirstLastPara="1" rIns="256025" wrap="square" tIns="256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Explain the Trapping Rainwater problem statement and its constraints.</a:t>
              </a:r>
              <a:endParaRPr/>
            </a:p>
          </p:txBody>
        </p:sp>
      </p:grpSp>
      <p:pic>
        <p:nvPicPr>
          <p:cNvPr id="427" name="Google Shape;4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433" name="Google Shape;43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434" name="Google Shape;4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2"/>
          <p:cNvSpPr txBox="1"/>
          <p:nvPr/>
        </p:nvSpPr>
        <p:spPr>
          <a:xfrm>
            <a:off x="680332" y="1493689"/>
            <a:ext cx="10952966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points: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the Trapping Rainwater Problem: How to calculate the amount of water trapped between histogram bars.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Approaches: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Brute Force (O(n²)) – Time and O(1) – Space : Check water above each bar by scanning left and right heights.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Programming (O(n)) – Time and O(n) – Space : Pre-compute left max and right max for each index.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Two-Pointer (O(n)) – Time and O(1) – Space : Efficiently track left and right boundaries to calculate trapped water.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838200" y="839692"/>
            <a:ext cx="10515600" cy="629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Discussion on the post session activities</a:t>
            </a:r>
            <a:endParaRPr/>
          </a:p>
        </p:txBody>
      </p:sp>
      <p:pic>
        <p:nvPicPr>
          <p:cNvPr id="437" name="Google Shape;4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 txBox="1"/>
          <p:nvPr>
            <p:ph type="title"/>
          </p:nvPr>
        </p:nvSpPr>
        <p:spPr>
          <a:xfrm>
            <a:off x="838200" y="1133840"/>
            <a:ext cx="10515600" cy="629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Next Session:</a:t>
            </a:r>
            <a:endParaRPr/>
          </a:p>
        </p:txBody>
      </p:sp>
      <p:sp>
        <p:nvSpPr>
          <p:cNvPr id="443" name="Google Shape;4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444" name="Google Shape;4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445" name="Google Shape;4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3"/>
          <p:cNvSpPr txBox="1"/>
          <p:nvPr/>
        </p:nvSpPr>
        <p:spPr>
          <a:xfrm>
            <a:off x="838200" y="2001658"/>
            <a:ext cx="10515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Counting Bits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Count the number of 1s in the binary representation of numbers from 0 to 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of Two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Check if a number is a power of two using bit manipulation. </a:t>
            </a:r>
            <a:endParaRPr/>
          </a:p>
        </p:txBody>
      </p:sp>
      <p:pic>
        <p:nvPicPr>
          <p:cNvPr id="447" name="Google Shape;4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650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453" name="Google Shape;4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454" name="Google Shape;4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650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4"/>
          <p:cNvSpPr txBox="1"/>
          <p:nvPr/>
        </p:nvSpPr>
        <p:spPr>
          <a:xfrm>
            <a:off x="674913" y="1071593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en-US" sz="4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Review and Reflection from students</a:t>
            </a:r>
            <a:endParaRPr/>
          </a:p>
        </p:txBody>
      </p:sp>
      <p:pic>
        <p:nvPicPr>
          <p:cNvPr id="457" name="Google Shape;457;p24"/>
          <p:cNvPicPr preferRelativeResize="0"/>
          <p:nvPr/>
        </p:nvPicPr>
        <p:blipFill rotWithShape="1">
          <a:blip r:embed="rId5">
            <a:alphaModFix/>
          </a:blip>
          <a:srcRect b="40323" l="16776" r="18272" t="20161"/>
          <a:stretch/>
        </p:blipFill>
        <p:spPr>
          <a:xfrm>
            <a:off x="1651818" y="2743199"/>
            <a:ext cx="8450827" cy="289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15" name="Google Shape;11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822739" y="821384"/>
            <a:ext cx="103731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Pre-Class Assessment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10648330" y="1095420"/>
            <a:ext cx="1176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[2-mins]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190402"/>
            <a:ext cx="3795634" cy="74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16129" l="11448" r="10590" t="33468"/>
          <a:stretch/>
        </p:blipFill>
        <p:spPr>
          <a:xfrm>
            <a:off x="1489587" y="2448232"/>
            <a:ext cx="10143712" cy="36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26" name="Google Shape;1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10671589" y="1095420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[1-mins]</a:t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Questions" id="130" name="Google Shape;130;p4"/>
          <p:cNvSpPr/>
          <p:nvPr/>
        </p:nvSpPr>
        <p:spPr>
          <a:xfrm>
            <a:off x="4762213" y="1051486"/>
            <a:ext cx="2716735" cy="20088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221226" y="3060290"/>
            <a:ext cx="11901948" cy="2752854"/>
            <a:chOff x="0" y="1991651"/>
            <a:chExt cx="5239339" cy="2246314"/>
          </a:xfrm>
        </p:grpSpPr>
        <p:sp>
          <p:nvSpPr>
            <p:cNvPr id="132" name="Google Shape;132;p4"/>
            <p:cNvSpPr/>
            <p:nvPr/>
          </p:nvSpPr>
          <p:spPr>
            <a:xfrm>
              <a:off x="0" y="1991651"/>
              <a:ext cx="5239339" cy="2231566"/>
            </a:xfrm>
            <a:prstGeom prst="rect">
              <a:avLst/>
            </a:prstGeom>
            <a:gradFill>
              <a:gsLst>
                <a:gs pos="0">
                  <a:srgbClr val="F4B6A2"/>
                </a:gs>
                <a:gs pos="50000">
                  <a:srgbClr val="F1AA93"/>
                </a:gs>
                <a:gs pos="100000">
                  <a:srgbClr val="F49C7F"/>
                </a:gs>
              </a:gsLst>
              <a:lin ang="5400000" scaled="0"/>
            </a:gra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0" y="2006399"/>
              <a:ext cx="5239339" cy="2231566"/>
            </a:xfrm>
            <a:prstGeom prst="rect">
              <a:avLst/>
            </a:prstGeom>
            <a:gradFill>
              <a:gsLst>
                <a:gs pos="0">
                  <a:srgbClr val="F4B6A2"/>
                </a:gs>
                <a:gs pos="50000">
                  <a:srgbClr val="F1AA93"/>
                </a:gs>
                <a:gs pos="100000">
                  <a:srgbClr val="F49C7F"/>
                </a:gs>
              </a:gsLst>
              <a:lin ang="5400000" scaled="0"/>
            </a:gra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Imagine a row of uneven bars forming a histogram, just like buildings in a city skyline. Now, picture a heavy rainfall—some areas between the bars collect water, while others let it flow away.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goal is to calculate how much water is trapped between these bars.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3890330" y="483460"/>
            <a:ext cx="5017695" cy="1136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Learning Outcomes</a:t>
            </a:r>
            <a:endParaRPr/>
          </a:p>
        </p:txBody>
      </p:sp>
      <p:sp>
        <p:nvSpPr>
          <p:cNvPr id="139" name="Google Shape;1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40" name="Google Shape;1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>
            <p:ph idx="1" type="body"/>
          </p:nvPr>
        </p:nvSpPr>
        <p:spPr>
          <a:xfrm>
            <a:off x="375532" y="1435255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200" u="sng">
                <a:latin typeface="Tahoma"/>
                <a:ea typeface="Tahoma"/>
                <a:cs typeface="Tahoma"/>
                <a:sym typeface="Tahoma"/>
              </a:rPr>
              <a:t>By the end of this session, You will be able to: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10671589" y="1065923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[2-mins]</a:t>
            </a: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297092" y="2287442"/>
            <a:ext cx="10927829" cy="3686077"/>
            <a:chOff x="0" y="1663"/>
            <a:chExt cx="10927829" cy="3686077"/>
          </a:xfrm>
        </p:grpSpPr>
        <p:sp>
          <p:nvSpPr>
            <p:cNvPr id="145" name="Google Shape;145;p5"/>
            <p:cNvSpPr/>
            <p:nvPr/>
          </p:nvSpPr>
          <p:spPr>
            <a:xfrm>
              <a:off x="0" y="2226751"/>
              <a:ext cx="10927829" cy="1460989"/>
            </a:xfrm>
            <a:prstGeom prst="rect">
              <a:avLst/>
            </a:prstGeom>
            <a:solidFill>
              <a:srgbClr val="E97131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0" y="2226751"/>
              <a:ext cx="10927829" cy="14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6025" lIns="256025" spcFirstLastPara="1" rIns="256025" wrap="square" tIns="256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 different approaches to solve this problem.</a:t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0" y="1663"/>
              <a:ext cx="10927829" cy="2247002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18692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0" y="1663"/>
              <a:ext cx="10927829" cy="1460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6025" lIns="256025" spcFirstLastPara="1" rIns="256025" wrap="square" tIns="256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Explain the Trapping Rainwater problem statement and its constraints.</a:t>
              </a:r>
              <a:endParaRPr/>
            </a:p>
          </p:txBody>
        </p:sp>
      </p:grp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55" name="Google Shape;15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427702" y="1126184"/>
            <a:ext cx="11764297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Outline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the Trapping Rainwater problem.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different approaches.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Demonstrate optimal strategies to calculate the maximum trapped water efficiently.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hands-on coding practice to implement the optimized solution.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Reinforce learning with an interactive quiz and discussion.</a:t>
            </a:r>
            <a:endParaRPr/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Galgotias University</a:t>
            </a:r>
            <a:endParaRPr/>
          </a:p>
        </p:txBody>
      </p:sp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10671589" y="1095420"/>
            <a:ext cx="104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[1-mins]</a:t>
            </a:r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Questions" id="168" name="Google Shape;168;p7"/>
          <p:cNvSpPr/>
          <p:nvPr/>
        </p:nvSpPr>
        <p:spPr>
          <a:xfrm>
            <a:off x="2002748" y="1280086"/>
            <a:ext cx="2716735" cy="20088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uzzle Pieces" id="169" name="Google Shape;169;p7"/>
          <p:cNvSpPr/>
          <p:nvPr/>
        </p:nvSpPr>
        <p:spPr>
          <a:xfrm>
            <a:off x="7663508" y="1256657"/>
            <a:ext cx="2793098" cy="213547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7"/>
          <p:cNvGrpSpPr/>
          <p:nvPr/>
        </p:nvGrpSpPr>
        <p:grpSpPr>
          <a:xfrm>
            <a:off x="181132" y="3581578"/>
            <a:ext cx="6015649" cy="2539002"/>
            <a:chOff x="0" y="1991651"/>
            <a:chExt cx="5239339" cy="2539002"/>
          </a:xfrm>
        </p:grpSpPr>
        <p:sp>
          <p:nvSpPr>
            <p:cNvPr id="171" name="Google Shape;171;p7"/>
            <p:cNvSpPr/>
            <p:nvPr/>
          </p:nvSpPr>
          <p:spPr>
            <a:xfrm>
              <a:off x="0" y="1991651"/>
              <a:ext cx="5239339" cy="2231566"/>
            </a:xfrm>
            <a:prstGeom prst="rect">
              <a:avLst/>
            </a:prstGeom>
            <a:gradFill>
              <a:gsLst>
                <a:gs pos="0">
                  <a:srgbClr val="F4B6A2"/>
                </a:gs>
                <a:gs pos="50000">
                  <a:srgbClr val="F1AA93"/>
                </a:gs>
                <a:gs pos="100000">
                  <a:srgbClr val="F49C7F"/>
                </a:gs>
              </a:gsLst>
              <a:lin ang="5400000" scaled="0"/>
            </a:gra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0" y="2006398"/>
              <a:ext cx="5239339" cy="2524255"/>
            </a:xfrm>
            <a:prstGeom prst="rect">
              <a:avLst/>
            </a:prstGeom>
            <a:gradFill>
              <a:gsLst>
                <a:gs pos="0">
                  <a:srgbClr val="F4B6A2"/>
                </a:gs>
                <a:gs pos="50000">
                  <a:srgbClr val="F1AA93"/>
                </a:gs>
                <a:gs pos="100000">
                  <a:srgbClr val="F49C7F"/>
                </a:gs>
              </a:gsLst>
              <a:lin ang="5400000" scaled="0"/>
            </a:gra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Given an array height[ ], where each element represents the height of a bar, determine how much water can be trapped after the rain.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7"/>
          <p:cNvGrpSpPr/>
          <p:nvPr/>
        </p:nvGrpSpPr>
        <p:grpSpPr>
          <a:xfrm>
            <a:off x="6415549" y="3581578"/>
            <a:ext cx="5217750" cy="2539002"/>
            <a:chOff x="5758250" y="2062546"/>
            <a:chExt cx="4320000" cy="1995632"/>
          </a:xfrm>
        </p:grpSpPr>
        <p:sp>
          <p:nvSpPr>
            <p:cNvPr id="174" name="Google Shape;174;p7"/>
            <p:cNvSpPr/>
            <p:nvPr/>
          </p:nvSpPr>
          <p:spPr>
            <a:xfrm>
              <a:off x="5758250" y="2062546"/>
              <a:ext cx="4320000" cy="175399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rgbClr val="124E1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758250" y="2062546"/>
              <a:ext cx="4320000" cy="1995632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rgbClr val="124E1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Input: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height [ ]= [4, 2, 0, 3, 2, 5]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Output: 9</a:t>
              </a:r>
              <a:endParaRPr/>
            </a:p>
          </p:txBody>
        </p:sp>
      </p:grpSp>
      <p:sp>
        <p:nvSpPr>
          <p:cNvPr id="176" name="Google Shape;176;p7"/>
          <p:cNvSpPr txBox="1"/>
          <p:nvPr/>
        </p:nvSpPr>
        <p:spPr>
          <a:xfrm>
            <a:off x="3761668" y="760220"/>
            <a:ext cx="66801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Activity-1 (Think – Pair – Share)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8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83" name="Google Shape;183;p8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189" name="Google Shape;18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>
            <p:ph type="title"/>
          </p:nvPr>
        </p:nvSpPr>
        <p:spPr>
          <a:xfrm>
            <a:off x="838200" y="5160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Concept and Definition for (LO-1) </a:t>
            </a:r>
            <a:r>
              <a:rPr b="1" lang="en-US" sz="2800"/>
              <a:t>Trapping Rainwater</a:t>
            </a:r>
            <a:r>
              <a:rPr lang="en-US" sz="2800"/>
              <a:t>: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693174" y="1496072"/>
            <a:ext cx="109106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Trapping Rainwater Problem states that given an array of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non-negative integers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arr[ ]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representing an elevation map where the width of each bar is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compute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much water it can trap after rain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5">
            <a:alphaModFix/>
          </a:blip>
          <a:srcRect b="21976" l="23665" r="32102" t="35283"/>
          <a:stretch/>
        </p:blipFill>
        <p:spPr>
          <a:xfrm>
            <a:off x="6049123" y="2890684"/>
            <a:ext cx="5754992" cy="312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693174" y="2684212"/>
            <a:ext cx="5058697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arr[] = [3, 0, 1, 0, 4, 0, 2]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expected rainwater to be trapped is shown in the above image.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arr[] = [3, 0, 2, 0, 4]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trap 0 + 3 + 1 + 3 + 0 = 7 units.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arr[] = [1, 2, 3, 4]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 cannot trap water as there is no height bound on both sides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arr[] = [2, 1, 5, 3, 1, 0, 4]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We trap 0 + 1 + 0 + 1 + 3 + 4 + 0 = 9 units of water.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202" name="Google Shape;202;p9"/>
            <p:cNvSpPr/>
            <p:nvPr/>
          </p:nvSpPr>
          <p:spPr>
            <a:xfrm>
              <a:off x="0" y="0"/>
              <a:ext cx="6018714" cy="6858000"/>
            </a:xfrm>
            <a:custGeom>
              <a:rect b="b" l="l" r="r" t="t"/>
              <a:pathLst>
                <a:path extrusionOk="0" h="6858000" w="6018714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8834"/>
              <a:ext cx="6015920" cy="6819166"/>
            </a:xfrm>
            <a:custGeom>
              <a:rect b="b" l="l" r="r" t="t"/>
              <a:pathLst>
                <a:path extrusionOk="0" h="6819166" w="6015920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0" y="89880"/>
              <a:ext cx="5997097" cy="6768121"/>
            </a:xfrm>
            <a:custGeom>
              <a:rect b="b" l="l" r="r" t="t"/>
              <a:pathLst>
                <a:path extrusionOk="0" h="6768121" w="5997097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lt1">
                <a:alpha val="3019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0" y="726"/>
              <a:ext cx="6423049" cy="6857275"/>
            </a:xfrm>
            <a:custGeom>
              <a:rect b="b" l="l" r="r" t="t"/>
              <a:pathLst>
                <a:path extrusionOk="0" h="6857275" w="6423049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0" y="726"/>
              <a:ext cx="6158587" cy="6857275"/>
            </a:xfrm>
            <a:custGeom>
              <a:rect b="b" l="l" r="r" t="t"/>
              <a:pathLst>
                <a:path extrusionOk="0" h="6857275" w="6158587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GSCALE full form and date</a:t>
            </a:r>
            <a:endParaRPr/>
          </a:p>
        </p:txBody>
      </p:sp>
      <p:sp>
        <p:nvSpPr>
          <p:cNvPr id="208" name="Google Shape;20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circle with text and words&#10;&#10;Description automatically generated"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8566" y="191744"/>
            <a:ext cx="874732" cy="8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>
            <p:ph type="title"/>
          </p:nvPr>
        </p:nvSpPr>
        <p:spPr>
          <a:xfrm>
            <a:off x="838200" y="575038"/>
            <a:ext cx="107950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Concept and Definition for (LO-1) </a:t>
            </a:r>
            <a:r>
              <a:rPr b="1" lang="en-US" sz="2800"/>
              <a:t>Trapping Rainwater</a:t>
            </a:r>
            <a:r>
              <a:rPr lang="en-US" sz="2800"/>
              <a:t>:</a:t>
            </a:r>
            <a:endParaRPr/>
          </a:p>
        </p:txBody>
      </p:sp>
      <p:sp>
        <p:nvSpPr>
          <p:cNvPr id="211" name="Google Shape;211;p9"/>
          <p:cNvSpPr txBox="1"/>
          <p:nvPr/>
        </p:nvSpPr>
        <p:spPr>
          <a:xfrm>
            <a:off x="838200" y="1525568"/>
            <a:ext cx="1079509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intuition of the problem is as follows: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element of the array can store water if there are higher bars on the left and the right. 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amount of water to be stored in every position can be found by finding the heights of the higher bars on the left and right sides. 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total amount of water stored is the summation of the water stored in each index.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water can be filled if there is no boundary on both sides.</a:t>
            </a:r>
            <a:endParaRPr/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32" y="2158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2024-08-22T06:33:55Z</dcterms:created>
  <dc:creator>JItendra</dc:creator>
</cp:coreProperties>
</file>